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5" r:id="rId8"/>
    <p:sldId id="263" r:id="rId9"/>
    <p:sldId id="264" r:id="rId10"/>
    <p:sldId id="260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2502" y="-72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E06C7-30DD-4386-90FA-C611D700F687}" type="datetimeFigureOut">
              <a:rPr lang="ru-RU" smtClean="0"/>
              <a:t>11.02.2023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6EC8C-7ADF-4294-816C-F16E3B5BDCDB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E06C7-30DD-4386-90FA-C611D700F687}" type="datetimeFigureOut">
              <a:rPr lang="ru-RU" smtClean="0"/>
              <a:t>11.02.2023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6EC8C-7ADF-4294-816C-F16E3B5BDCD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E06C7-30DD-4386-90FA-C611D700F687}" type="datetimeFigureOut">
              <a:rPr lang="ru-RU" smtClean="0"/>
              <a:t>11.02.2023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6EC8C-7ADF-4294-816C-F16E3B5BDCD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E06C7-30DD-4386-90FA-C611D700F687}" type="datetimeFigureOut">
              <a:rPr lang="ru-RU" smtClean="0"/>
              <a:t>11.02.2023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6EC8C-7ADF-4294-816C-F16E3B5BDCD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E06C7-30DD-4386-90FA-C611D700F687}" type="datetimeFigureOut">
              <a:rPr lang="ru-RU" smtClean="0"/>
              <a:t>11.02.2023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6EC8C-7ADF-4294-816C-F16E3B5BDCDB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E06C7-30DD-4386-90FA-C611D700F687}" type="datetimeFigureOut">
              <a:rPr lang="ru-RU" smtClean="0"/>
              <a:t>11.02.2023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6EC8C-7ADF-4294-816C-F16E3B5BDCD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E06C7-30DD-4386-90FA-C611D700F687}" type="datetimeFigureOut">
              <a:rPr lang="ru-RU" smtClean="0"/>
              <a:t>11.02.2023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6EC8C-7ADF-4294-816C-F16E3B5BDCD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E06C7-30DD-4386-90FA-C611D700F687}" type="datetimeFigureOut">
              <a:rPr lang="ru-RU" smtClean="0"/>
              <a:t>11.02.2023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6EC8C-7ADF-4294-816C-F16E3B5BDCD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E06C7-30DD-4386-90FA-C611D700F687}" type="datetimeFigureOut">
              <a:rPr lang="ru-RU" smtClean="0"/>
              <a:t>11.02.2023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6EC8C-7ADF-4294-816C-F16E3B5BDCD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E06C7-30DD-4386-90FA-C611D700F687}" type="datetimeFigureOut">
              <a:rPr lang="ru-RU" smtClean="0"/>
              <a:t>11.02.2023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6EC8C-7ADF-4294-816C-F16E3B5BDCD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E06C7-30DD-4386-90FA-C611D700F687}" type="datetimeFigureOut">
              <a:rPr lang="ru-RU" smtClean="0"/>
              <a:t>11.02.2023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216EC8C-7ADF-4294-816C-F16E3B5BDCDB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64E06C7-30DD-4386-90FA-C611D700F687}" type="datetimeFigureOut">
              <a:rPr lang="ru-RU" smtClean="0"/>
              <a:t>11.02.2023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216EC8C-7ADF-4294-816C-F16E3B5BDCDB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306551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/>
              <a:t/>
            </a:r>
            <a:br>
              <a:rPr lang="ru-RU" sz="3100" dirty="0"/>
            </a:br>
            <a:r>
              <a:rPr lang="ru-RU" sz="3100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МУНИЦИПАЛЬНОЕ </a:t>
            </a:r>
            <a:r>
              <a:rPr lang="ru-RU" sz="31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БЮДЖЕТНОЕ ОБЩЕОБРАЗОВАТЕЛЬНОЕ УЧРЕЖДЕНИЕ </a:t>
            </a:r>
            <a:br>
              <a:rPr lang="ru-RU" sz="3100" dirty="0">
                <a:solidFill>
                  <a:schemeClr val="bg2">
                    <a:lumMod val="20000"/>
                    <a:lumOff val="80000"/>
                  </a:schemeClr>
                </a:solidFill>
              </a:rPr>
            </a:br>
            <a:r>
              <a:rPr lang="ru-RU" sz="31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«СРЕДНЯЯ ОБЩЕОБРАЗОВАТЕЛЬНАЯ </a:t>
            </a:r>
            <a:r>
              <a:rPr lang="ru-RU" sz="3100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/>
            </a:r>
            <a:br>
              <a:rPr lang="ru-RU" sz="3100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</a:br>
            <a:r>
              <a:rPr lang="ru-RU" sz="3100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ШКОЛА </a:t>
            </a:r>
            <a:r>
              <a:rPr lang="ru-RU" sz="31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№21» </a:t>
            </a:r>
            <a:br>
              <a:rPr lang="ru-RU" sz="3100" dirty="0">
                <a:solidFill>
                  <a:schemeClr val="bg2">
                    <a:lumMod val="20000"/>
                    <a:lumOff val="80000"/>
                  </a:schemeClr>
                </a:solidFill>
              </a:rPr>
            </a:br>
            <a:r>
              <a:rPr lang="ru-RU" sz="31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г. Махачкала п. Сулак</a:t>
            </a:r>
            <a:br>
              <a:rPr lang="ru-RU" sz="3100" dirty="0">
                <a:solidFill>
                  <a:schemeClr val="bg2">
                    <a:lumMod val="20000"/>
                    <a:lumOff val="80000"/>
                  </a:schemeClr>
                </a:solidFill>
              </a:rPr>
            </a:br>
            <a:r>
              <a:rPr lang="ru-RU" sz="31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/>
            </a:r>
            <a:br>
              <a:rPr lang="ru-RU" sz="3100" dirty="0">
                <a:solidFill>
                  <a:schemeClr val="bg2">
                    <a:lumMod val="20000"/>
                    <a:lumOff val="80000"/>
                  </a:schemeClr>
                </a:solidFill>
              </a:rPr>
            </a:br>
            <a:r>
              <a:rPr lang="ru-RU" dirty="0">
                <a:solidFill>
                  <a:schemeClr val="bg2">
                    <a:lumMod val="20000"/>
                    <a:lumOff val="80000"/>
                  </a:schemeClr>
                </a:solidFill>
              </a:rPr>
              <a:t/>
            </a:r>
            <a:br>
              <a:rPr lang="ru-RU" dirty="0">
                <a:solidFill>
                  <a:schemeClr val="bg2">
                    <a:lumMod val="20000"/>
                    <a:lumOff val="80000"/>
                  </a:schemeClr>
                </a:solidFill>
              </a:rPr>
            </a:br>
            <a:endParaRPr lang="ru-RU" dirty="0">
              <a:solidFill>
                <a:schemeClr val="bg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356992"/>
            <a:ext cx="7854696" cy="2520280"/>
          </a:xfrm>
        </p:spPr>
        <p:txBody>
          <a:bodyPr>
            <a:noAutofit/>
          </a:bodyPr>
          <a:lstStyle/>
          <a:p>
            <a:pPr algn="ctr"/>
            <a:r>
              <a:rPr lang="ru-RU" sz="6000" b="1" dirty="0">
                <a:solidFill>
                  <a:srgbClr val="FF0000"/>
                </a:solidFill>
              </a:rPr>
              <a:t>ПРОЕКТ </a:t>
            </a:r>
            <a:endParaRPr lang="ru-RU" sz="6000" b="1" dirty="0" smtClean="0">
              <a:solidFill>
                <a:srgbClr val="FF0000"/>
              </a:solidFill>
            </a:endParaRPr>
          </a:p>
          <a:p>
            <a:pPr algn="ctr"/>
            <a:r>
              <a:rPr lang="ru-RU" sz="6000" b="1" dirty="0" smtClean="0">
                <a:solidFill>
                  <a:srgbClr val="FF0000"/>
                </a:solidFill>
              </a:rPr>
              <a:t>«</a:t>
            </a:r>
            <a:r>
              <a:rPr lang="ru-RU" sz="6000" b="1" dirty="0">
                <a:solidFill>
                  <a:srgbClr val="FF0000"/>
                </a:solidFill>
              </a:rPr>
              <a:t>МОЙ ДАГЕСТАН»</a:t>
            </a:r>
            <a:br>
              <a:rPr lang="ru-RU" sz="6000" b="1" dirty="0">
                <a:solidFill>
                  <a:srgbClr val="FF0000"/>
                </a:solidFill>
              </a:rPr>
            </a:br>
            <a:endParaRPr lang="ru-RU" sz="6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2423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213285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/>
            </a:r>
            <a:br>
              <a:rPr lang="ru-RU" b="1" dirty="0" smtClean="0">
                <a:solidFill>
                  <a:schemeClr val="tx1"/>
                </a:solidFill>
              </a:rPr>
            </a:br>
            <a:r>
              <a:rPr lang="ru-RU" b="1" dirty="0">
                <a:solidFill>
                  <a:schemeClr val="tx1"/>
                </a:solidFill>
              </a:rPr>
              <a:t/>
            </a:r>
            <a:br>
              <a:rPr lang="ru-RU" b="1" dirty="0">
                <a:solidFill>
                  <a:schemeClr val="tx1"/>
                </a:solidFill>
              </a:rPr>
            </a:br>
            <a:r>
              <a:rPr lang="ru-RU" b="1" dirty="0" smtClean="0">
                <a:solidFill>
                  <a:schemeClr val="tx1"/>
                </a:solidFill>
              </a:rPr>
              <a:t/>
            </a:r>
            <a:br>
              <a:rPr lang="ru-RU" b="1" dirty="0" smtClean="0">
                <a:solidFill>
                  <a:schemeClr val="tx1"/>
                </a:solidFill>
              </a:rPr>
            </a:br>
            <a:r>
              <a:rPr lang="ru-RU" b="1" dirty="0">
                <a:solidFill>
                  <a:schemeClr val="tx1"/>
                </a:solidFill>
              </a:rPr>
              <a:t/>
            </a:r>
            <a:br>
              <a:rPr lang="ru-RU" b="1" dirty="0">
                <a:solidFill>
                  <a:schemeClr val="tx1"/>
                </a:solidFill>
              </a:rPr>
            </a:br>
            <a:r>
              <a:rPr lang="ru-RU" b="1" dirty="0" smtClean="0">
                <a:solidFill>
                  <a:schemeClr val="tx1"/>
                </a:solidFill>
              </a:rPr>
              <a:t/>
            </a:r>
            <a:br>
              <a:rPr lang="ru-RU" b="1" dirty="0" smtClean="0">
                <a:solidFill>
                  <a:schemeClr val="tx1"/>
                </a:solidFill>
              </a:rPr>
            </a:br>
            <a:r>
              <a:rPr lang="ru-RU" b="1" dirty="0">
                <a:solidFill>
                  <a:schemeClr val="tx1"/>
                </a:solidFill>
              </a:rPr>
              <a:t/>
            </a:r>
            <a:br>
              <a:rPr lang="ru-RU" b="1" dirty="0">
                <a:solidFill>
                  <a:schemeClr val="tx1"/>
                </a:solidFill>
              </a:rPr>
            </a:br>
            <a:r>
              <a:rPr lang="ru-RU" b="1" dirty="0" smtClean="0">
                <a:solidFill>
                  <a:schemeClr val="tx1"/>
                </a:solidFill>
              </a:rPr>
              <a:t/>
            </a:r>
            <a:br>
              <a:rPr lang="ru-RU" b="1" dirty="0" smtClean="0">
                <a:solidFill>
                  <a:schemeClr val="tx1"/>
                </a:solidFill>
              </a:rPr>
            </a:br>
            <a:r>
              <a:rPr lang="ru-RU" b="1" dirty="0">
                <a:solidFill>
                  <a:schemeClr val="tx1"/>
                </a:solidFill>
              </a:rPr>
              <a:t/>
            </a:r>
            <a:br>
              <a:rPr lang="ru-RU" b="1" dirty="0">
                <a:solidFill>
                  <a:schemeClr val="tx1"/>
                </a:solidFill>
              </a:rPr>
            </a:br>
            <a:r>
              <a:rPr lang="ru-RU" b="1" dirty="0" smtClean="0">
                <a:solidFill>
                  <a:schemeClr val="tx1"/>
                </a:solidFill>
              </a:rPr>
              <a:t/>
            </a:r>
            <a:br>
              <a:rPr lang="ru-RU" b="1" dirty="0" smtClean="0">
                <a:solidFill>
                  <a:schemeClr val="tx1"/>
                </a:solidFill>
              </a:rPr>
            </a:br>
            <a:r>
              <a:rPr lang="ru-RU" b="1" dirty="0" smtClean="0">
                <a:solidFill>
                  <a:schemeClr val="tx1"/>
                </a:solidFill>
              </a:rPr>
              <a:t>Внеклассное </a:t>
            </a:r>
            <a:r>
              <a:rPr lang="ru-RU" b="1" dirty="0">
                <a:solidFill>
                  <a:schemeClr val="tx1"/>
                </a:solidFill>
              </a:rPr>
              <a:t>мероприятие </a:t>
            </a:r>
            <a:r>
              <a:rPr lang="ru-RU" b="1" dirty="0" smtClean="0">
                <a:solidFill>
                  <a:schemeClr val="tx1"/>
                </a:solidFill>
              </a:rPr>
              <a:t/>
            </a:r>
            <a:br>
              <a:rPr lang="ru-RU" b="1" dirty="0" smtClean="0">
                <a:solidFill>
                  <a:schemeClr val="tx1"/>
                </a:solidFill>
              </a:rPr>
            </a:br>
            <a:r>
              <a:rPr lang="ru-RU" b="1" dirty="0" smtClean="0">
                <a:solidFill>
                  <a:schemeClr val="tx1"/>
                </a:solidFill>
              </a:rPr>
              <a:t>«</a:t>
            </a:r>
            <a:r>
              <a:rPr lang="ru-RU" b="1" dirty="0">
                <a:solidFill>
                  <a:schemeClr val="tx1"/>
                </a:solidFill>
              </a:rPr>
              <a:t>Мой Дагестан» </a:t>
            </a:r>
            <a:r>
              <a:rPr lang="ru-RU" b="1" dirty="0" smtClean="0">
                <a:solidFill>
                  <a:schemeClr val="tx1"/>
                </a:solidFill>
              </a:rPr>
              <a:t>(2022 г.)</a:t>
            </a: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Объект 3" descr="C:\Users\1\Downloads\93c9b735-d7ff-4c99-96cb-60b0923f3b53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276872"/>
            <a:ext cx="3434302" cy="209328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1\Downloads\bd358915-5aa6-4154-80d2-a1dd858891b8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8450" y="1440141"/>
            <a:ext cx="4752528" cy="258806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1\Downloads\ca869f78-47a7-417d-b8b0-29ba92e97eb1 (1)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41168"/>
            <a:ext cx="3268204" cy="1739771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1\Downloads\8c4a290c-dfa9-4306-9abd-c7eb7c4af363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78"/>
          <a:stretch/>
        </p:blipFill>
        <p:spPr bwMode="auto">
          <a:xfrm>
            <a:off x="3387516" y="4581128"/>
            <a:ext cx="2736304" cy="187220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Рисунок 8" descr="C:\Users\1\Downloads\c2d847ef-632b-4eec-88da-115c9b57e414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0765" y="4221088"/>
            <a:ext cx="2880320" cy="172771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93817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500" b="1" dirty="0">
                <a:solidFill>
                  <a:prstClr val="black"/>
                </a:solidFill>
              </a:rPr>
              <a:t>Внеклассное мероприятие </a:t>
            </a:r>
            <a:br>
              <a:rPr lang="ru-RU" sz="4500" b="1" dirty="0">
                <a:solidFill>
                  <a:prstClr val="black"/>
                </a:solidFill>
              </a:rPr>
            </a:br>
            <a:r>
              <a:rPr lang="ru-RU" sz="4500" b="1" dirty="0">
                <a:solidFill>
                  <a:prstClr val="black"/>
                </a:solidFill>
              </a:rPr>
              <a:t>«Мой Дагестан» </a:t>
            </a:r>
            <a:r>
              <a:rPr lang="ru-RU" sz="4500" dirty="0">
                <a:solidFill>
                  <a:prstClr val="black"/>
                </a:solidFill>
              </a:rPr>
              <a:t/>
            </a:r>
            <a:br>
              <a:rPr lang="ru-RU" sz="4500" dirty="0">
                <a:solidFill>
                  <a:prstClr val="black"/>
                </a:solidFill>
              </a:rPr>
            </a:br>
            <a:endParaRPr lang="ru-RU" dirty="0"/>
          </a:p>
        </p:txBody>
      </p:sp>
      <p:pic>
        <p:nvPicPr>
          <p:cNvPr id="5" name="Объект 4" descr="C:\Users\1\Downloads\5530f7e3-b6c3-4524-a7fd-f47eed398888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4" r="10426" b="21559"/>
          <a:stretch/>
        </p:blipFill>
        <p:spPr bwMode="auto">
          <a:xfrm>
            <a:off x="137634" y="1412776"/>
            <a:ext cx="4146333" cy="232590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 descr="C:\Users\1\Downloads\9d20ecd0-7c51-4608-86e9-0d0f9bd5348e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t="9015" r="-2" b="40464"/>
          <a:stretch/>
        </p:blipFill>
        <p:spPr bwMode="auto">
          <a:xfrm>
            <a:off x="5385257" y="4037943"/>
            <a:ext cx="3240360" cy="27402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 descr="C:\Users\1\Downloads\ccd7d17c-9f2e-4f0e-b4fd-1b51a467659a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9" t="6228" r="22233" b="9523"/>
          <a:stretch/>
        </p:blipFill>
        <p:spPr bwMode="auto">
          <a:xfrm>
            <a:off x="395536" y="4153644"/>
            <a:ext cx="3600400" cy="222541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Рисунок 8" descr="C:\Users\1\Downloads\f7b94564-6b81-4de7-a43e-35fba5223066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196752"/>
            <a:ext cx="4464496" cy="28083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88967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29600" cy="158417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100" b="1" dirty="0">
                <a:solidFill>
                  <a:prstClr val="black"/>
                </a:solidFill>
              </a:rPr>
              <a:t>Внеклассное мероприятие </a:t>
            </a:r>
            <a:br>
              <a:rPr lang="ru-RU" sz="4100" b="1" dirty="0">
                <a:solidFill>
                  <a:prstClr val="black"/>
                </a:solidFill>
              </a:rPr>
            </a:br>
            <a:r>
              <a:rPr lang="ru-RU" sz="4100" b="1" dirty="0">
                <a:solidFill>
                  <a:prstClr val="black"/>
                </a:solidFill>
              </a:rPr>
              <a:t>«Мой Дагестан» </a:t>
            </a:r>
            <a:r>
              <a:rPr lang="ru-RU" sz="4100" dirty="0">
                <a:solidFill>
                  <a:prstClr val="black"/>
                </a:solidFill>
              </a:rPr>
              <a:t/>
            </a:r>
            <a:br>
              <a:rPr lang="ru-RU" sz="4100" dirty="0">
                <a:solidFill>
                  <a:prstClr val="black"/>
                </a:solidFill>
              </a:rPr>
            </a:br>
            <a:endParaRPr lang="ru-RU" dirty="0"/>
          </a:p>
        </p:txBody>
      </p:sp>
      <p:pic>
        <p:nvPicPr>
          <p:cNvPr id="4" name="Объект 3" descr="C:\Users\1\Downloads\55616e58-cbdd-4fbd-b419-e12cfca36281 (1)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628800"/>
            <a:ext cx="4680520" cy="259228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1\Downloads\IMG_4344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628800"/>
            <a:ext cx="3960440" cy="2875781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1\Downloads\9420c3da-ef03-48d9-88e4-b33607a1d695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5111116"/>
            <a:ext cx="2241764" cy="159004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1\Downloads\3e1fdae9-f301-4081-950d-c91ceedb0d6f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433"/>
          <a:stretch/>
        </p:blipFill>
        <p:spPr bwMode="auto">
          <a:xfrm>
            <a:off x="1735401" y="4933944"/>
            <a:ext cx="3600400" cy="169608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 descr="C:\Users\1\Downloads\3392d2fd-2ce1-4d4b-9344-80f17525c32b.JP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822"/>
          <a:stretch/>
        </p:blipFill>
        <p:spPr bwMode="auto">
          <a:xfrm>
            <a:off x="7676961" y="5027623"/>
            <a:ext cx="1359535" cy="169608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Рисунок 8" descr="C:\Users\1\Downloads\63fdd65b-530d-41ca-bec0-d59eafb7973e.JPG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147"/>
          <a:stretch/>
        </p:blipFill>
        <p:spPr bwMode="auto">
          <a:xfrm>
            <a:off x="107504" y="4712642"/>
            <a:ext cx="1512168" cy="193405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80790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428768"/>
          </a:xfrm>
        </p:spPr>
        <p:txBody>
          <a:bodyPr>
            <a:normAutofit fontScale="90000"/>
          </a:bodyPr>
          <a:lstStyle/>
          <a:p>
            <a:pPr algn="r"/>
            <a:r>
              <a:rPr lang="ru-RU" sz="5400" b="1" dirty="0">
                <a:solidFill>
                  <a:prstClr val="black"/>
                </a:solidFill>
              </a:rPr>
              <a:t>Внеклассное мероприятие </a:t>
            </a:r>
            <a:br>
              <a:rPr lang="ru-RU" sz="5400" b="1" dirty="0">
                <a:solidFill>
                  <a:prstClr val="black"/>
                </a:solidFill>
              </a:rPr>
            </a:br>
            <a:r>
              <a:rPr lang="ru-RU" sz="5400" b="1" dirty="0">
                <a:solidFill>
                  <a:prstClr val="black"/>
                </a:solidFill>
              </a:rPr>
              <a:t>«Мой Дагестан» </a:t>
            </a:r>
            <a:r>
              <a:rPr lang="ru-RU" sz="5400" dirty="0">
                <a:solidFill>
                  <a:prstClr val="black"/>
                </a:solidFill>
              </a:rPr>
              <a:t/>
            </a:r>
            <a:br>
              <a:rPr lang="ru-RU" sz="5400" dirty="0">
                <a:solidFill>
                  <a:prstClr val="black"/>
                </a:solidFill>
              </a:rPr>
            </a:br>
            <a:endParaRPr lang="ru-RU" dirty="0"/>
          </a:p>
        </p:txBody>
      </p:sp>
      <p:pic>
        <p:nvPicPr>
          <p:cNvPr id="4" name="Объект 3" descr="C:\Users\1\Downloads\e455e2aa-7fa8-427c-b35e-864097bc13b7 (1)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" t="16520" b="27667"/>
          <a:stretch/>
        </p:blipFill>
        <p:spPr bwMode="auto">
          <a:xfrm>
            <a:off x="32692" y="764704"/>
            <a:ext cx="2163043" cy="223224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C:\Users\1\Downloads\088245be-25c8-49c3-81a7-f7ce1f38e8b5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81" t="21260" b="24117"/>
          <a:stretch/>
        </p:blipFill>
        <p:spPr bwMode="auto">
          <a:xfrm>
            <a:off x="222426" y="3156679"/>
            <a:ext cx="1864360" cy="180022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 descr="C:\Users\1\Downloads\c46e99c3-3c33-4c7e-8c59-40272cd944ac (1)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484784"/>
            <a:ext cx="5904656" cy="3184063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1\Downloads\IMG_4433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5705" y="4938723"/>
            <a:ext cx="2413000" cy="1809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1\Downloads\IMG_4432.jp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07"/>
          <a:stretch/>
        </p:blipFill>
        <p:spPr bwMode="auto">
          <a:xfrm>
            <a:off x="3707904" y="4925705"/>
            <a:ext cx="2487166" cy="175609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Рисунок 8" descr="C:\Users\1\Downloads\IMG_4430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9055" y="4925705"/>
            <a:ext cx="2447925" cy="18357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14489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dirty="0"/>
              <a:t>Наш Дагестан известен своей древней историей, самобытной культурой, богатым природным миром. Это наследие, которое мы обязаны сохранить и передать нашим детям. Для того, чтобы осознать ценность и значимость этого наследия, дети должны лучше узнать наш край. </a:t>
            </a:r>
          </a:p>
        </p:txBody>
      </p:sp>
      <p:pic>
        <p:nvPicPr>
          <p:cNvPr id="4" name="Объект 3" descr="C:\Users\1\Documents\1650880278_4-vsegda-pomnim-com-p-dagestanskie-gori-foto-4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9922" y="1935163"/>
            <a:ext cx="6584155" cy="43894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44838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В связи с тем, что школа находится в </a:t>
            </a:r>
            <a:r>
              <a:rPr lang="ru-RU" dirty="0" smtClean="0"/>
              <a:t>поселке Сулак Кировского района города Махачкалы, </a:t>
            </a:r>
            <a:r>
              <a:rPr lang="ru-RU" dirty="0"/>
              <a:t>в котором отсутствуют учреждения для культурного досуга и физкультурно-оздоровительные объекты, возникла </a:t>
            </a:r>
            <a:r>
              <a:rPr lang="ru-RU" i="1" dirty="0"/>
              <a:t>проблема занятости учащихся во внеурочное время</a:t>
            </a:r>
            <a:r>
              <a:rPr lang="ru-RU" dirty="0"/>
              <a:t>. </a:t>
            </a:r>
          </a:p>
          <a:p>
            <a:r>
              <a:rPr lang="ru-RU" dirty="0"/>
              <a:t>Поэтому проект разработан для приобщения учащихся к полезной деятельности по изучению родного края и сохранению окружающей среды.</a:t>
            </a:r>
          </a:p>
          <a:p>
            <a:r>
              <a:rPr lang="ru-RU" dirty="0"/>
              <a:t>Новизна проекта в том, что он разработан педагогами для развития туризма и краеведения. </a:t>
            </a:r>
          </a:p>
        </p:txBody>
      </p:sp>
    </p:spTree>
    <p:extLst>
      <p:ext uri="{BB962C8B-B14F-4D97-AF65-F5344CB8AC3E}">
        <p14:creationId xmlns:p14="http://schemas.microsoft.com/office/powerpoint/2010/main" val="3089531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i="1" dirty="0"/>
              <a:t>Основная идея проекта.</a:t>
            </a:r>
            <a:r>
              <a:rPr lang="ru-RU" dirty="0"/>
              <a:t> Проект является инициативой педагогов и учащихся школы, руководителей школьных методических объединений. Идея проекта заключается в том, что формирование патриотизма и осознание ценности наследия родного края возможно через активное вовлечение учащихся в туристско-краеведческую деятельность. </a:t>
            </a:r>
          </a:p>
          <a:p>
            <a:r>
              <a:rPr lang="ru-RU" i="1" dirty="0"/>
              <a:t>Игровая идея проекта.</a:t>
            </a:r>
            <a:r>
              <a:rPr lang="ru-RU" b="1" dirty="0"/>
              <a:t> </a:t>
            </a:r>
            <a:r>
              <a:rPr lang="ru-RU" dirty="0"/>
              <a:t>Учащиеся получают карту республики Дагестан в начале реализации проекта. По ходу изучения различных объектов они отмечают их звездочками на карте. По окончании проекта она будет дополнена электронной </a:t>
            </a:r>
            <a:r>
              <a:rPr lang="en-US" dirty="0"/>
              <a:t>google</a:t>
            </a:r>
            <a:r>
              <a:rPr lang="ru-RU" dirty="0"/>
              <a:t>-картой с нанесением объектов и их кратким описанием.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37762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/>
              <a:t>ЗАДАЧИ И ОЖИДАЕМЫЕ РЕЗУЛЬТАТЫ</a:t>
            </a:r>
            <a:r>
              <a:rPr lang="ru-RU" sz="3600" dirty="0"/>
              <a:t/>
            </a:r>
            <a:br>
              <a:rPr lang="ru-RU" sz="3600" dirty="0"/>
            </a:br>
            <a:r>
              <a:rPr lang="ru-RU" sz="3600" i="1" dirty="0"/>
              <a:t>Для учащихся:</a:t>
            </a:r>
            <a:endParaRPr lang="ru-RU" sz="3600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291327388"/>
              </p:ext>
            </p:extLst>
          </p:nvPr>
        </p:nvGraphicFramePr>
        <p:xfrm>
          <a:off x="395536" y="1988840"/>
          <a:ext cx="8352928" cy="43924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047387"/>
                <a:gridCol w="4305541"/>
              </a:tblGrid>
              <a:tr h="195538">
                <a:tc>
                  <a:txBody>
                    <a:bodyPr/>
                    <a:lstStyle/>
                    <a:p>
                      <a:pPr indent="81026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e-BY" sz="1000" dirty="0">
                          <a:effectLst/>
                        </a:rPr>
                        <a:t>Задачи </a:t>
                      </a:r>
                      <a:endParaRPr lang="ru-RU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44" marR="4664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e-BY" sz="1000">
                          <a:effectLst/>
                        </a:rPr>
                        <a:t>Ожидаемый результат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44" marR="46644" marT="0" marB="0"/>
                </a:tc>
              </a:tr>
              <a:tr h="13032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e-BY" sz="1000" dirty="0">
                          <a:effectLst/>
                        </a:rPr>
                        <a:t>1. Развивать у учащихся инициативность, творческую активность и познавательный интерес к истории, </a:t>
                      </a:r>
                      <a:r>
                        <a:rPr lang="ru-RU" sz="1000" dirty="0">
                          <a:effectLst/>
                        </a:rPr>
                        <a:t>природе и духовному наследию республики Дагестан</a:t>
                      </a:r>
                      <a:r>
                        <a:rPr lang="be-BY" sz="1000" dirty="0">
                          <a:effectLst/>
                        </a:rPr>
                        <a:t>.</a:t>
                      </a:r>
                      <a:endParaRPr lang="ru-RU" sz="700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e-BY" sz="1000" dirty="0">
                          <a:effectLst/>
                        </a:rPr>
                        <a:t> </a:t>
                      </a:r>
                      <a:endParaRPr lang="ru-RU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44" marR="4664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e-BY" sz="1000" dirty="0">
                          <a:effectLst/>
                        </a:rPr>
                        <a:t>1.Проявление творческой активности и заинтересованности в  историко-краеведческой деятельности через активное участие в мероприятиях.</a:t>
                      </a:r>
                      <a:endParaRPr lang="ru-RU" sz="700" dirty="0">
                        <a:effectLst/>
                        <a:latin typeface="Calibri"/>
                      </a:endParaRPr>
                    </a:p>
                  </a:txBody>
                  <a:tcPr marL="46644" marR="46644" marT="0" marB="0"/>
                </a:tc>
              </a:tr>
              <a:tr h="93090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e-BY" sz="1000">
                          <a:effectLst/>
                        </a:rPr>
                        <a:t>2.Приобщать  учащихся к поисково-исследовательской деятельности средствами туризма и краеведения.</a:t>
                      </a:r>
                      <a:endParaRPr lang="ru-RU" sz="700">
                        <a:effectLst/>
                        <a:latin typeface="Calibri"/>
                      </a:endParaRPr>
                    </a:p>
                  </a:txBody>
                  <a:tcPr marL="46644" marR="4664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e-BY" sz="1000">
                          <a:effectLst/>
                        </a:rPr>
                        <a:t>2.Активное участие в научно-практических</a:t>
                      </a:r>
                      <a:r>
                        <a:rPr lang="ru-RU" sz="1000">
                          <a:effectLst/>
                        </a:rPr>
                        <a:t>,</a:t>
                      </a:r>
                      <a:r>
                        <a:rPr lang="be-BY" sz="1000">
                          <a:effectLst/>
                        </a:rPr>
                        <a:t> историко-краеведческих конференциях, разработка новых маршрутов</a:t>
                      </a:r>
                      <a:r>
                        <a:rPr lang="ru-RU" sz="1000">
                          <a:effectLst/>
                        </a:rPr>
                        <a:t> походов, экскурсий и экспедиций.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44" marR="46644" marT="0" marB="0"/>
                </a:tc>
              </a:tr>
              <a:tr h="121806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e-BY" sz="1000">
                          <a:effectLst/>
                        </a:rPr>
                        <a:t> 3.Содействовать формированию гражданских убеждений, ценностных ориентиров, уважительного отношения к историко-культурному </a:t>
                      </a:r>
                      <a:r>
                        <a:rPr lang="ru-RU" sz="1000">
                          <a:effectLst/>
                        </a:rPr>
                        <a:t>и природному </a:t>
                      </a:r>
                      <a:r>
                        <a:rPr lang="be-BY" sz="1000">
                          <a:effectLst/>
                        </a:rPr>
                        <a:t>наследию родного края.</a:t>
                      </a:r>
                      <a:endParaRPr lang="ru-RU" sz="700">
                        <a:effectLst/>
                        <a:latin typeface="Calibri"/>
                      </a:endParaRPr>
                    </a:p>
                  </a:txBody>
                  <a:tcPr marL="46644" marR="4664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e-BY" sz="1000">
                          <a:effectLst/>
                        </a:rPr>
                        <a:t>3. Осознание учащимися сопричастности к историко-культурным корням своего народа, необходимости его сбережения и приумножения</a:t>
                      </a:r>
                      <a:r>
                        <a:rPr lang="ru-RU" sz="1000">
                          <a:effectLst/>
                        </a:rPr>
                        <a:t>, участие в природо-охранной деятельности</a:t>
                      </a:r>
                      <a:r>
                        <a:rPr lang="be-BY" sz="1000">
                          <a:effectLst/>
                        </a:rPr>
                        <a:t>.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44" marR="46644" marT="0" marB="0"/>
                </a:tc>
              </a:tr>
              <a:tr h="7447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e-BY" sz="1000" dirty="0">
                          <a:effectLst/>
                        </a:rPr>
                        <a:t>4.Вовле</a:t>
                      </a:r>
                      <a:r>
                        <a:rPr lang="ru-RU" sz="1000" dirty="0" err="1">
                          <a:effectLst/>
                        </a:rPr>
                        <a:t>кать</a:t>
                      </a:r>
                      <a:r>
                        <a:rPr lang="be-BY" sz="1000" dirty="0">
                          <a:effectLst/>
                        </a:rPr>
                        <a:t> учащихся во внеклассную работу объединений </a:t>
                      </a:r>
                      <a:r>
                        <a:rPr lang="ru-RU" sz="1000" dirty="0">
                          <a:effectLst/>
                        </a:rPr>
                        <a:t>по интересам туристско-краеведческой направленности</a:t>
                      </a:r>
                      <a:r>
                        <a:rPr lang="be-BY" sz="1000" dirty="0">
                          <a:effectLst/>
                        </a:rPr>
                        <a:t>.</a:t>
                      </a:r>
                      <a:endParaRPr lang="ru-RU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44" marR="4664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e-BY" sz="1000" dirty="0">
                          <a:effectLst/>
                        </a:rPr>
                        <a:t>4. Рост численности  </a:t>
                      </a:r>
                      <a:r>
                        <a:rPr lang="ru-RU" sz="1000" dirty="0">
                          <a:effectLst/>
                        </a:rPr>
                        <a:t>учащихся, </a:t>
                      </a:r>
                      <a:r>
                        <a:rPr lang="be-BY" sz="1000" dirty="0">
                          <a:effectLst/>
                        </a:rPr>
                        <a:t>занимающихся туристско-краеведческой деятельностью</a:t>
                      </a:r>
                      <a:r>
                        <a:rPr lang="ru-RU" sz="1000" dirty="0">
                          <a:effectLst/>
                        </a:rPr>
                        <a:t>.</a:t>
                      </a:r>
                      <a:endParaRPr lang="ru-RU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44" marR="46644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36806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788808"/>
          </a:xfrm>
        </p:spPr>
        <p:txBody>
          <a:bodyPr>
            <a:normAutofit fontScale="90000"/>
          </a:bodyPr>
          <a:lstStyle/>
          <a:p>
            <a:r>
              <a:rPr lang="ru-RU" sz="3600" b="1" dirty="0">
                <a:solidFill>
                  <a:srgbClr val="04617B"/>
                </a:solidFill>
              </a:rPr>
              <a:t>ЗАДАЧИ И ОЖИДАЕМЫЕ РЕЗУЛЬТАТЫ</a:t>
            </a:r>
            <a:r>
              <a:rPr lang="ru-RU" sz="3600" dirty="0">
                <a:solidFill>
                  <a:srgbClr val="04617B"/>
                </a:solidFill>
              </a:rPr>
              <a:t/>
            </a:r>
            <a:br>
              <a:rPr lang="ru-RU" sz="3600" dirty="0">
                <a:solidFill>
                  <a:srgbClr val="04617B"/>
                </a:solidFill>
              </a:rPr>
            </a:br>
            <a:r>
              <a:rPr lang="ru-RU" sz="3600" i="1" dirty="0">
                <a:solidFill>
                  <a:srgbClr val="04617B"/>
                </a:solidFill>
              </a:rPr>
              <a:t>Для </a:t>
            </a:r>
            <a:r>
              <a:rPr lang="ru-RU" sz="3600" i="1" dirty="0" smtClean="0">
                <a:solidFill>
                  <a:srgbClr val="04617B"/>
                </a:solidFill>
              </a:rPr>
              <a:t>педагогов:</a:t>
            </a:r>
            <a:br>
              <a:rPr lang="ru-RU" sz="3600" i="1" dirty="0" smtClean="0">
                <a:solidFill>
                  <a:srgbClr val="04617B"/>
                </a:solidFill>
              </a:rPr>
            </a:br>
            <a:endParaRPr lang="ru-RU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705624944"/>
              </p:ext>
            </p:extLst>
          </p:nvPr>
        </p:nvGraphicFramePr>
        <p:xfrm>
          <a:off x="457200" y="2132856"/>
          <a:ext cx="8075240" cy="289092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038052"/>
                <a:gridCol w="4037188"/>
              </a:tblGrid>
              <a:tr h="23251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Задачи</a:t>
                      </a:r>
                      <a:endParaRPr lang="ru-RU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74" marR="4667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Ожидаемый результат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74" marR="46674" marT="0" marB="0"/>
                </a:tc>
              </a:tr>
              <a:tr h="265840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1.Внедрять новые эффективные формы и методы организации туристско-краеведческой деятельности. </a:t>
                      </a:r>
                      <a:endParaRPr lang="ru-RU" sz="7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2.Совершенствовать умения и навыки работы по организации разнообразных коллективно-творческих мероприятий, конкурсов.</a:t>
                      </a:r>
                      <a:endParaRPr lang="ru-RU" sz="700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3. Совершенствовать умения и навыки работать коллективно в проекте и привлекать новых участников проекта.</a:t>
                      </a:r>
                      <a:endParaRPr lang="ru-RU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74" marR="4667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1. Совершенствование форм и методов содержания туристско-краеведческой деятельности учащихся.</a:t>
                      </a:r>
                      <a:endParaRPr lang="ru-RU" sz="7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2. Создание педагогами методических разработок по гражданско-патриотическому воспитанию, туристско-краеведческой деятельности.</a:t>
                      </a:r>
                      <a:endParaRPr lang="ru-RU" sz="700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3.Самореализация педагогов как творчески работающих наставников.</a:t>
                      </a:r>
                      <a:endParaRPr lang="ru-RU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74" marR="46674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19198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284752"/>
          </a:xfrm>
        </p:spPr>
        <p:txBody>
          <a:bodyPr>
            <a:normAutofit fontScale="90000"/>
          </a:bodyPr>
          <a:lstStyle/>
          <a:p>
            <a:pPr marL="274320" lvl="0" indent="-274320" algn="ctr">
              <a:spcBef>
                <a:spcPct val="20000"/>
              </a:spcBef>
            </a:pPr>
            <a:r>
              <a:rPr lang="ru-RU" sz="2400" b="1" dirty="0">
                <a:solidFill>
                  <a:prstClr val="black"/>
                </a:solidFill>
                <a:latin typeface="Constantia"/>
                <a:ea typeface="+mn-ea"/>
                <a:cs typeface="+mn-cs"/>
              </a:rPr>
              <a:t>СРОКИ РЕАЛИЗАЦИИ ПРОЕКТА</a:t>
            </a:r>
            <a:r>
              <a:rPr lang="ru-RU" sz="2400" dirty="0">
                <a:solidFill>
                  <a:prstClr val="black"/>
                </a:solidFill>
                <a:latin typeface="Constantia"/>
                <a:ea typeface="+mn-ea"/>
                <a:cs typeface="+mn-cs"/>
              </a:rPr>
              <a:t/>
            </a:r>
            <a:br>
              <a:rPr lang="ru-RU" sz="2400" dirty="0">
                <a:solidFill>
                  <a:prstClr val="black"/>
                </a:solidFill>
                <a:latin typeface="Constantia"/>
                <a:ea typeface="+mn-ea"/>
                <a:cs typeface="+mn-cs"/>
              </a:rPr>
            </a:br>
            <a:r>
              <a:rPr lang="ru-RU" sz="3600" dirty="0">
                <a:solidFill>
                  <a:prstClr val="black"/>
                </a:solidFill>
                <a:latin typeface="Constantia"/>
                <a:ea typeface="+mn-ea"/>
                <a:cs typeface="+mn-cs"/>
              </a:rPr>
              <a:t>Проект рассчитан </a:t>
            </a:r>
            <a:r>
              <a:rPr lang="ru-RU" sz="3600" dirty="0" smtClean="0">
                <a:solidFill>
                  <a:prstClr val="black"/>
                </a:solidFill>
                <a:latin typeface="Constantia"/>
                <a:ea typeface="+mn-ea"/>
                <a:cs typeface="+mn-cs"/>
              </a:rPr>
              <a:t>на 2023 год </a:t>
            </a:r>
            <a:br>
              <a:rPr lang="ru-RU" sz="3600" dirty="0" smtClean="0">
                <a:solidFill>
                  <a:prstClr val="black"/>
                </a:solidFill>
                <a:latin typeface="Constantia"/>
                <a:ea typeface="+mn-ea"/>
                <a:cs typeface="+mn-cs"/>
              </a:rPr>
            </a:br>
            <a:r>
              <a:rPr lang="ru-RU" sz="3600" dirty="0" smtClean="0">
                <a:solidFill>
                  <a:prstClr val="black"/>
                </a:solidFill>
                <a:latin typeface="Constantia"/>
                <a:ea typeface="+mn-ea"/>
                <a:cs typeface="+mn-cs"/>
              </a:rPr>
              <a:t>(февраль – декабрь).</a:t>
            </a:r>
            <a:r>
              <a:rPr lang="ru-RU" sz="3600" dirty="0">
                <a:solidFill>
                  <a:prstClr val="black"/>
                </a:solidFill>
                <a:latin typeface="Constantia"/>
                <a:ea typeface="+mn-ea"/>
                <a:cs typeface="+mn-cs"/>
              </a:rPr>
              <a:t/>
            </a:r>
            <a:br>
              <a:rPr lang="ru-RU" sz="3600" dirty="0">
                <a:solidFill>
                  <a:prstClr val="black"/>
                </a:solidFill>
                <a:latin typeface="Constantia"/>
                <a:ea typeface="+mn-ea"/>
                <a:cs typeface="+mn-cs"/>
              </a:rPr>
            </a:b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98383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/>
          </a:p>
          <a:p>
            <a:r>
              <a:rPr lang="ru-RU" b="1" dirty="0"/>
              <a:t>УЧАСТНИКИ ПРОЕКТА</a:t>
            </a:r>
            <a:endParaRPr lang="ru-RU" dirty="0"/>
          </a:p>
          <a:p>
            <a:r>
              <a:rPr lang="ru-RU" i="1" dirty="0"/>
              <a:t>Целевая группа:</a:t>
            </a:r>
            <a:r>
              <a:rPr lang="ru-RU" dirty="0"/>
              <a:t> </a:t>
            </a:r>
            <a:r>
              <a:rPr lang="be-BY" dirty="0"/>
              <a:t>у</a:t>
            </a:r>
            <a:r>
              <a:rPr lang="ru-RU" dirty="0" err="1"/>
              <a:t>чащиеся</a:t>
            </a:r>
            <a:r>
              <a:rPr lang="ru-RU" dirty="0"/>
              <a:t> 5-11 классов МБОУ «СОШ №21 г. Махачкалы п. Сулак», в количестве  386 учащихся.</a:t>
            </a:r>
          </a:p>
          <a:p>
            <a:r>
              <a:rPr lang="ru-RU" i="1" dirty="0"/>
              <a:t>Инициативная группа: </a:t>
            </a:r>
            <a:r>
              <a:rPr lang="ru-RU" dirty="0"/>
              <a:t>администрация школы, педагоги, учащиеся школы. </a:t>
            </a:r>
          </a:p>
          <a:p>
            <a:r>
              <a:rPr lang="ru-RU" i="1" dirty="0"/>
              <a:t>Рабочая группа:</a:t>
            </a:r>
            <a:r>
              <a:rPr lang="ru-RU" dirty="0"/>
              <a:t> администрация школы, педагоги-наставники, классные руководители, учащиеся, родители учащихся.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83186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Планируемые результаты: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055840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Экологические </a:t>
            </a:r>
            <a:r>
              <a:rPr lang="ru-RU" dirty="0"/>
              <a:t>десанты и экскурсии направлены на развитие исследовательских, поисковых умений и навыков у детей, их творческих навыков, что показывает результативность участия в научно-практических конференциях, конкурсах краеведческой направленности разного уровня.</a:t>
            </a:r>
          </a:p>
          <a:p>
            <a:r>
              <a:rPr lang="ru-RU" dirty="0"/>
              <a:t>Участие в коллективных творческих делах направлено на успешную самореализацию и социализацию учащихся. </a:t>
            </a:r>
          </a:p>
          <a:p>
            <a:r>
              <a:rPr lang="ru-RU" dirty="0"/>
              <a:t>Педагоги смогут расширить свои теоретические и практические знания в области туристско-краеведческой работы, освоить новые формы и методы работы с учащимися, раскрыть свои творческие способности. В ходе реализации проекта педагогами будут созданы</a:t>
            </a:r>
            <a:r>
              <a:rPr lang="be-BY" dirty="0"/>
              <a:t> методические разработки по гражданско-патриотическому воспитанию, туристско-краеведческой деятельности.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6821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b="1" dirty="0" smtClean="0"/>
              <a:t>КРАЕВЕДЧЕСКАЯ РАБОТА </a:t>
            </a:r>
            <a:r>
              <a:rPr lang="ru-RU" sz="2800" b="1" dirty="0"/>
              <a:t>В ШКОЛЕ.</a:t>
            </a:r>
            <a:r>
              <a:rPr lang="ru-RU" sz="2800" dirty="0"/>
              <a:t>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b="1" dirty="0" smtClean="0"/>
              <a:t>РЕСУРСЫ </a:t>
            </a:r>
            <a:r>
              <a:rPr lang="ru-RU" sz="2800" b="1" dirty="0"/>
              <a:t>ГРАЖДАНСКО-ПАТРИОТИЧЕСКОГО ВОСПИТАНИЯ В ШКОЛЕ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124744"/>
            <a:ext cx="8784976" cy="5733256"/>
          </a:xfrm>
        </p:spPr>
        <p:txBody>
          <a:bodyPr>
            <a:normAutofit fontScale="40000" lnSpcReduction="20000"/>
          </a:bodyPr>
          <a:lstStyle/>
          <a:p>
            <a:endParaRPr lang="ru-RU" dirty="0"/>
          </a:p>
          <a:p>
            <a:pPr marL="0" indent="0">
              <a:buNone/>
            </a:pPr>
            <a:r>
              <a:rPr lang="be-BY" dirty="0"/>
              <a:t> </a:t>
            </a:r>
            <a:endParaRPr lang="ru-RU" dirty="0"/>
          </a:p>
          <a:p>
            <a:r>
              <a:rPr lang="be-BY" sz="5600" b="1" dirty="0"/>
              <a:t>Ресурсы </a:t>
            </a:r>
            <a:r>
              <a:rPr lang="ru-RU" sz="5600" b="1" dirty="0"/>
              <a:t>туристско-краеведческой работы</a:t>
            </a:r>
            <a:r>
              <a:rPr lang="ru-RU" sz="5600" dirty="0"/>
              <a:t> </a:t>
            </a:r>
            <a:r>
              <a:rPr lang="ru-RU" sz="5600" b="1" dirty="0"/>
              <a:t>в </a:t>
            </a:r>
            <a:r>
              <a:rPr lang="be-BY" sz="5600" b="1" dirty="0" smtClean="0"/>
              <a:t>школе</a:t>
            </a:r>
            <a:endParaRPr lang="ru-RU" sz="5600" dirty="0"/>
          </a:p>
          <a:p>
            <a:r>
              <a:rPr lang="be-BY" sz="5600" b="1" dirty="0"/>
              <a:t>Классные часы </a:t>
            </a:r>
            <a:endParaRPr lang="ru-RU" sz="5600" dirty="0"/>
          </a:p>
          <a:p>
            <a:r>
              <a:rPr lang="be-BY" sz="5600" b="1" dirty="0"/>
              <a:t>Общешкольные мероприятия (КТД, конференции, конкурсы, встречи с известными людьми</a:t>
            </a:r>
            <a:r>
              <a:rPr lang="be-BY" sz="5600" b="1" dirty="0" smtClean="0"/>
              <a:t>)</a:t>
            </a:r>
            <a:endParaRPr lang="ru-RU" sz="5600" dirty="0"/>
          </a:p>
          <a:p>
            <a:r>
              <a:rPr lang="be-BY" sz="5600" b="1" dirty="0"/>
              <a:t>Воспитательный потенциал учебных </a:t>
            </a:r>
            <a:r>
              <a:rPr lang="be-BY" sz="5600" b="1" dirty="0" smtClean="0"/>
              <a:t>предметов</a:t>
            </a:r>
            <a:endParaRPr lang="ru-RU" sz="5600" dirty="0"/>
          </a:p>
          <a:p>
            <a:r>
              <a:rPr lang="be-BY" sz="5600" b="1" dirty="0"/>
              <a:t>Дополнительное образование </a:t>
            </a:r>
            <a:r>
              <a:rPr lang="be-BY" sz="5600" b="1" dirty="0" smtClean="0"/>
              <a:t>школьников</a:t>
            </a:r>
            <a:endParaRPr lang="ru-RU" sz="5600" dirty="0"/>
          </a:p>
          <a:p>
            <a:r>
              <a:rPr lang="be-BY" sz="5600" b="1" dirty="0"/>
              <a:t>Экскурсии в музеи города, выездные </a:t>
            </a:r>
            <a:r>
              <a:rPr lang="be-BY" sz="5600" b="1" dirty="0" smtClean="0"/>
              <a:t>экскурсии</a:t>
            </a:r>
            <a:endParaRPr lang="ru-RU" sz="5600" dirty="0"/>
          </a:p>
          <a:p>
            <a:r>
              <a:rPr lang="be-BY" sz="5600" b="1" dirty="0"/>
              <a:t>Воспитательный потенциал школьной </a:t>
            </a:r>
            <a:r>
              <a:rPr lang="be-BY" sz="5600" b="1" dirty="0" smtClean="0"/>
              <a:t>библиотеки</a:t>
            </a:r>
            <a:endParaRPr lang="ru-RU" sz="5600" dirty="0"/>
          </a:p>
          <a:p>
            <a:r>
              <a:rPr lang="be-BY" sz="5600" b="1" dirty="0"/>
              <a:t>Взаимодействие с другими учреждениями </a:t>
            </a:r>
            <a:r>
              <a:rPr lang="be-BY" sz="5600" b="1" dirty="0" smtClean="0"/>
              <a:t>города</a:t>
            </a:r>
            <a:endParaRPr lang="ru-RU" sz="5600" dirty="0"/>
          </a:p>
          <a:p>
            <a:r>
              <a:rPr lang="be-BY" sz="5600" b="1" dirty="0"/>
              <a:t>Деятельность </a:t>
            </a:r>
            <a:r>
              <a:rPr lang="ru-RU" sz="5600" b="1" dirty="0"/>
              <a:t>краеведческих </a:t>
            </a:r>
            <a:r>
              <a:rPr lang="be-BY" sz="5600" b="1" dirty="0" smtClean="0"/>
              <a:t>отрядов</a:t>
            </a:r>
            <a:endParaRPr lang="ru-RU" sz="5600" dirty="0"/>
          </a:p>
          <a:p>
            <a:r>
              <a:rPr lang="be-BY" sz="5600" b="1" dirty="0"/>
              <a:t>Информационное сопровождение (сайт школы, ученические СМИ информационные стенды</a:t>
            </a:r>
            <a:r>
              <a:rPr lang="be-BY" sz="5600" b="1" dirty="0" smtClean="0"/>
              <a:t>)</a:t>
            </a:r>
            <a:r>
              <a:rPr lang="be-BY" sz="5600" b="1" dirty="0"/>
              <a:t> </a:t>
            </a:r>
            <a:endParaRPr lang="ru-RU" sz="5600" dirty="0"/>
          </a:p>
          <a:p>
            <a:r>
              <a:rPr lang="ru-RU" sz="5600" b="1" dirty="0"/>
              <a:t>Экологические десанты</a:t>
            </a:r>
            <a:endParaRPr lang="ru-RU" sz="5600" dirty="0"/>
          </a:p>
          <a:p>
            <a:pPr marL="0" indent="0">
              <a:buNone/>
            </a:pPr>
            <a:r>
              <a:rPr lang="ru-RU" sz="8000" b="1" dirty="0"/>
              <a:t/>
            </a:r>
            <a:br>
              <a:rPr lang="ru-RU" sz="8000" b="1" dirty="0"/>
            </a:br>
            <a:endParaRPr lang="ru-RU" sz="8000" dirty="0"/>
          </a:p>
        </p:txBody>
      </p:sp>
    </p:spTree>
    <p:extLst>
      <p:ext uri="{BB962C8B-B14F-4D97-AF65-F5344CB8AC3E}">
        <p14:creationId xmlns:p14="http://schemas.microsoft.com/office/powerpoint/2010/main" val="4000675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118</TotalTime>
  <Words>571</Words>
  <Application>Microsoft Office PowerPoint</Application>
  <PresentationFormat>Экран (4:3)</PresentationFormat>
  <Paragraphs>59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Поток</vt:lpstr>
      <vt:lpstr>  МУНИЦИПАЛЬНОЕ БЮДЖЕТНОЕ ОБЩЕОБРАЗОВАТЕЛЬНОЕ УЧРЕЖДЕНИЕ  «СРЕДНЯЯ ОБЩЕОБРАЗОВАТЕЛЬНАЯ  ШКОЛА №21»  г. Махачкала п. Сулак   </vt:lpstr>
      <vt:lpstr>Наш Дагестан известен своей древней историей, самобытной культурой, богатым природным миром. Это наследие, которое мы обязаны сохранить и передать нашим детям. Для того, чтобы осознать ценность и значимость этого наследия, дети должны лучше узнать наш край. </vt:lpstr>
      <vt:lpstr>Презентация PowerPoint</vt:lpstr>
      <vt:lpstr>Презентация PowerPoint</vt:lpstr>
      <vt:lpstr>ЗАДАЧИ И ОЖИДАЕМЫЕ РЕЗУЛЬТАТЫ Для учащихся:</vt:lpstr>
      <vt:lpstr>ЗАДАЧИ И ОЖИДАЕМЫЕ РЕЗУЛЬТАТЫ Для педагогов: </vt:lpstr>
      <vt:lpstr>СРОКИ РЕАЛИЗАЦИИ ПРОЕКТА Проект рассчитан на 2023 год  (февраль – декабрь). </vt:lpstr>
      <vt:lpstr>Планируемые результаты: </vt:lpstr>
      <vt:lpstr>КРАЕВЕДЧЕСКАЯ РАБОТА В ШКОЛЕ.  РЕСУРСЫ ГРАЖДАНСКО-ПАТРИОТИЧЕСКОГО ВОСПИТАНИЯ В ШКОЛЕ </vt:lpstr>
      <vt:lpstr>         Внеклассное мероприятие  «Мой Дагестан» (2022 г.) </vt:lpstr>
      <vt:lpstr>Внеклассное мероприятие  «Мой Дагестан»  </vt:lpstr>
      <vt:lpstr>Внеклассное мероприятие  «Мой Дагестан»  </vt:lpstr>
      <vt:lpstr>Внеклассное мероприятие  «Мой Дагестан»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ОБЩЕОБРАЗОВАТЕЛЬНОЕ УЧРЕЖДЕНИЕ  «СРЕДНЯЯ ОБЩЕОБРАЗОВАТЕЛЬНАЯ ШКОЛА №21»  г. Махачкала п. Сулак</dc:title>
  <dc:creator>1</dc:creator>
  <cp:lastModifiedBy>patimat</cp:lastModifiedBy>
  <cp:revision>21</cp:revision>
  <dcterms:created xsi:type="dcterms:W3CDTF">2023-02-07T13:14:42Z</dcterms:created>
  <dcterms:modified xsi:type="dcterms:W3CDTF">2023-02-11T09:52:01Z</dcterms:modified>
</cp:coreProperties>
</file>