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4E06C7-30DD-4386-90FA-C611D700F687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16EC8C-7ADF-4294-816C-F16E3B5BDC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65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МУНИЦИПАЛЬНОЕ </a:t>
            </a:r>
            <a: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БЮДЖЕТНОЕ ОБЩЕОБРАЗОВАТЕЛЬНОЕ УЧРЕЖДЕНИЕ </a:t>
            </a:r>
            <a:b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«СРЕДНЯЯ ОБЩЕОБРАЗОВАТЕЛЬНАЯ </a:t>
            </a:r>
            <a:r>
              <a:rPr lang="ru-RU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ШКОЛА </a:t>
            </a:r>
            <a: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№21» </a:t>
            </a:r>
            <a:b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г. Махачкала п. Сулак</a:t>
            </a:r>
            <a:b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356992"/>
            <a:ext cx="7854696" cy="2520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ПРОЕКТ 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</a:t>
            </a:r>
            <a:r>
              <a:rPr lang="ru-RU" sz="6000" b="1" dirty="0">
                <a:solidFill>
                  <a:srgbClr val="FF0000"/>
                </a:solidFill>
              </a:rPr>
              <a:t>МОЙ ДАГЕСТАН»</a:t>
            </a:r>
            <a:br>
              <a:rPr lang="ru-RU" sz="6000" b="1" dirty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Внеклассное </a:t>
            </a:r>
            <a:r>
              <a:rPr lang="ru-RU" b="1" dirty="0">
                <a:solidFill>
                  <a:schemeClr val="tx1"/>
                </a:solidFill>
              </a:rPr>
              <a:t>мероприятие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Мой Дагестан» </a:t>
            </a:r>
            <a:r>
              <a:rPr lang="ru-RU" b="1" dirty="0" smtClean="0">
                <a:solidFill>
                  <a:schemeClr val="tx1"/>
                </a:solidFill>
              </a:rPr>
              <a:t>(2022 г.)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Users\1\Downloads\93c9b735-d7ff-4c99-96cb-60b0923f3b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434302" cy="209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bd358915-5aa6-4154-80d2-a1dd858891b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50" y="1440141"/>
            <a:ext cx="4752528" cy="258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ownloads\ca869f78-47a7-417d-b8b0-29ba92e97eb1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3268204" cy="173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ownloads\8c4a290c-dfa9-4306-9abd-c7eb7c4af36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/>
          <a:stretch/>
        </p:blipFill>
        <p:spPr bwMode="auto">
          <a:xfrm>
            <a:off x="3387516" y="4581128"/>
            <a:ext cx="2736304" cy="1872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ownloads\c2d847ef-632b-4eec-88da-115c9b57e4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65" y="4221088"/>
            <a:ext cx="2880320" cy="1727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500" b="1" dirty="0">
                <a:solidFill>
                  <a:prstClr val="black"/>
                </a:solidFill>
              </a:rPr>
              <a:t>Внеклассное мероприятие </a:t>
            </a:r>
            <a:br>
              <a:rPr lang="ru-RU" sz="4500" b="1" dirty="0">
                <a:solidFill>
                  <a:prstClr val="black"/>
                </a:solidFill>
              </a:rPr>
            </a:br>
            <a:r>
              <a:rPr lang="ru-RU" sz="4500" b="1" dirty="0">
                <a:solidFill>
                  <a:prstClr val="black"/>
                </a:solidFill>
              </a:rPr>
              <a:t>«Мой Дагестан» </a:t>
            </a:r>
            <a:r>
              <a:rPr lang="ru-RU" sz="4500" dirty="0">
                <a:solidFill>
                  <a:prstClr val="black"/>
                </a:solidFill>
              </a:rPr>
              <a:t/>
            </a:r>
            <a:br>
              <a:rPr lang="ru-RU" sz="45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Объект 4" descr="C:\Users\1\Downloads\5530f7e3-b6c3-4524-a7fd-f47eed39888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10426" b="21559"/>
          <a:stretch/>
        </p:blipFill>
        <p:spPr bwMode="auto">
          <a:xfrm>
            <a:off x="137634" y="1412776"/>
            <a:ext cx="4146333" cy="2325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ownloads\9d20ecd0-7c51-4608-86e9-0d0f9bd5348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015" r="-2" b="40464"/>
          <a:stretch/>
        </p:blipFill>
        <p:spPr bwMode="auto">
          <a:xfrm>
            <a:off x="5385257" y="4037943"/>
            <a:ext cx="3240360" cy="2740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\Downloads\ccd7d17c-9f2e-4f0e-b4fd-1b51a467659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6228" r="22233" b="9523"/>
          <a:stretch/>
        </p:blipFill>
        <p:spPr bwMode="auto">
          <a:xfrm>
            <a:off x="395536" y="4153644"/>
            <a:ext cx="3600400" cy="2225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ownloads\f7b94564-6b81-4de7-a43e-35fba52230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46449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>
                <a:solidFill>
                  <a:prstClr val="black"/>
                </a:solidFill>
              </a:rPr>
              <a:t>Внеклассное мероприятие </a:t>
            </a:r>
            <a:br>
              <a:rPr lang="ru-RU" sz="4100" b="1" dirty="0">
                <a:solidFill>
                  <a:prstClr val="black"/>
                </a:solidFill>
              </a:rPr>
            </a:br>
            <a:r>
              <a:rPr lang="ru-RU" sz="4100" b="1" dirty="0">
                <a:solidFill>
                  <a:prstClr val="black"/>
                </a:solidFill>
              </a:rPr>
              <a:t>«Мой Дагестан» </a:t>
            </a:r>
            <a:r>
              <a:rPr lang="ru-RU" sz="4100" dirty="0">
                <a:solidFill>
                  <a:prstClr val="black"/>
                </a:solidFill>
              </a:rPr>
              <a:t/>
            </a:r>
            <a:br>
              <a:rPr lang="ru-RU" sz="41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Объект 3" descr="C:\Users\1\Downloads\55616e58-cbdd-4fbd-b419-e12cfca36281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68052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IMG_43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960440" cy="287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ownloads\9420c3da-ef03-48d9-88e4-b33607a1d6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11116"/>
            <a:ext cx="2241764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ownloads\3e1fdae9-f301-4081-950d-c91ceedb0d6f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3"/>
          <a:stretch/>
        </p:blipFill>
        <p:spPr bwMode="auto">
          <a:xfrm>
            <a:off x="1735401" y="4933944"/>
            <a:ext cx="3600400" cy="169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\Downloads\3392d2fd-2ce1-4d4b-9344-80f17525c32b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2"/>
          <a:stretch/>
        </p:blipFill>
        <p:spPr bwMode="auto">
          <a:xfrm>
            <a:off x="7676961" y="5027623"/>
            <a:ext cx="1359535" cy="169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ownloads\63fdd65b-530d-41ca-bec0-d59eafb7973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7"/>
          <a:stretch/>
        </p:blipFill>
        <p:spPr bwMode="auto">
          <a:xfrm>
            <a:off x="107504" y="4712642"/>
            <a:ext cx="1512168" cy="1934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>
                <a:solidFill>
                  <a:prstClr val="black"/>
                </a:solidFill>
              </a:rPr>
              <a:t>Внеклассное мероприятие </a:t>
            </a:r>
            <a:br>
              <a:rPr lang="ru-RU" sz="5400" b="1" dirty="0">
                <a:solidFill>
                  <a:prstClr val="black"/>
                </a:solidFill>
              </a:rPr>
            </a:br>
            <a:r>
              <a:rPr lang="ru-RU" sz="5400" b="1" dirty="0">
                <a:solidFill>
                  <a:prstClr val="black"/>
                </a:solidFill>
              </a:rPr>
              <a:t>«Мой Дагестан» </a:t>
            </a:r>
            <a:r>
              <a:rPr lang="ru-RU" sz="5400" dirty="0">
                <a:solidFill>
                  <a:prstClr val="black"/>
                </a:solidFill>
              </a:rPr>
              <a:t/>
            </a:r>
            <a:br>
              <a:rPr lang="ru-RU" sz="54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Объект 3" descr="C:\Users\1\Downloads\e455e2aa-7fa8-427c-b35e-864097bc13b7 (1)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16520" b="27667"/>
          <a:stretch/>
        </p:blipFill>
        <p:spPr bwMode="auto">
          <a:xfrm>
            <a:off x="32692" y="764704"/>
            <a:ext cx="2163043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\Downloads\088245be-25c8-49c3-81a7-f7ce1f38e8b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" t="21260" b="24117"/>
          <a:stretch/>
        </p:blipFill>
        <p:spPr bwMode="auto">
          <a:xfrm>
            <a:off x="222426" y="3156679"/>
            <a:ext cx="1864360" cy="1800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ownloads\c46e99c3-3c33-4c7e-8c59-40272cd944ac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5904656" cy="318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ownloads\IMG_44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05" y="4938723"/>
            <a:ext cx="24130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ownloads\IMG_443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"/>
          <a:stretch/>
        </p:blipFill>
        <p:spPr bwMode="auto">
          <a:xfrm>
            <a:off x="3707904" y="4925705"/>
            <a:ext cx="2487166" cy="1756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1\Downloads\IMG_44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55" y="4925705"/>
            <a:ext cx="2447925" cy="1835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4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Наш Дагестан известен своей древней историей, самобытной культурой, богатым природным миром. Это наследие, которое мы обязаны сохранить и передать нашим детям. Для того, чтобы осознать ценность и значимость этого наследия, дети должны лучше узнать наш край. </a:t>
            </a:r>
          </a:p>
        </p:txBody>
      </p:sp>
      <p:pic>
        <p:nvPicPr>
          <p:cNvPr id="4" name="Объект 3" descr="C:\Users\1\Documents\1650880278_4-vsegda-pomnim-com-p-dagestanskie-gori-foto-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8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связи с тем, что школа находится в </a:t>
            </a:r>
            <a:r>
              <a:rPr lang="ru-RU" dirty="0" smtClean="0"/>
              <a:t>поселке Сулак Кировского района города Махачкалы, </a:t>
            </a:r>
            <a:r>
              <a:rPr lang="ru-RU" dirty="0"/>
              <a:t>в котором отсутствуют учреждения для культурного досуга и физкультурно-оздоровительные объекты, возникла </a:t>
            </a:r>
            <a:r>
              <a:rPr lang="ru-RU" i="1" dirty="0"/>
              <a:t>проблема занятости учащихся во внеурочное время</a:t>
            </a:r>
            <a:r>
              <a:rPr lang="ru-RU" dirty="0"/>
              <a:t>. </a:t>
            </a:r>
          </a:p>
          <a:p>
            <a:r>
              <a:rPr lang="ru-RU" dirty="0"/>
              <a:t>Поэтому проект разработан для приобщения учащихся к полезной деятельности по изучению родного края и сохранению окружающей среды.</a:t>
            </a:r>
          </a:p>
          <a:p>
            <a:r>
              <a:rPr lang="ru-RU" dirty="0"/>
              <a:t>Новизна проекта в том, что он разработан педагогами для развития туризма и краеведения.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3089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Основная идея проекта.</a:t>
            </a:r>
            <a:r>
              <a:rPr lang="ru-RU" dirty="0"/>
              <a:t> Проект является инициативой педагогов и учащихся школы, руководителей школьных методических объединений. Идея проекта заключается в том, что формирование патриотизма и осознание ценности наследия родного края возможно через активное вовлечение учащихся в туристско-краеведческую деятельность. </a:t>
            </a:r>
          </a:p>
          <a:p>
            <a:r>
              <a:rPr lang="ru-RU" i="1" dirty="0"/>
              <a:t>Игровая идея проекта.</a:t>
            </a:r>
            <a:r>
              <a:rPr lang="ru-RU" b="1" dirty="0"/>
              <a:t> </a:t>
            </a:r>
            <a:r>
              <a:rPr lang="ru-RU" dirty="0"/>
              <a:t>Учащиеся получают карту республики Дагестан в начале реализации проекта. По ходу изучения различных объектов они отмечают их звездочками на карте. По окончании проекта она будет дополнена электронной </a:t>
            </a:r>
            <a:r>
              <a:rPr lang="en-US" dirty="0"/>
              <a:t>google</a:t>
            </a:r>
            <a:r>
              <a:rPr lang="ru-RU" dirty="0"/>
              <a:t>-картой с нанесением объектов и их кратким описанием.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7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ЗАДАЧИ И ОЖИДАЕМЫЕ РЕЗУЛЬТАТЫ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Для учащихся: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1327388"/>
              </p:ext>
            </p:extLst>
          </p:nvPr>
        </p:nvGraphicFramePr>
        <p:xfrm>
          <a:off x="395536" y="1988840"/>
          <a:ext cx="8352928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7387"/>
                <a:gridCol w="4305541"/>
              </a:tblGrid>
              <a:tr h="195538"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</a:rPr>
                        <a:t>Задачи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</a:rPr>
                        <a:t>Ожидаемый результат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</a:tr>
              <a:tr h="130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</a:rPr>
                        <a:t>1. Развивать у учащихся инициативность, творческую активность и познавательный интерес к истории, </a:t>
                      </a:r>
                      <a:r>
                        <a:rPr lang="ru-RU" sz="1000" dirty="0">
                          <a:effectLst/>
                        </a:rPr>
                        <a:t>природе и духовному наследию республики Дагестан</a:t>
                      </a:r>
                      <a:r>
                        <a:rPr lang="be-BY" sz="10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</a:rPr>
                        <a:t>1.Проявление творческой активности и заинтересованности в  историко-краеведческой деятельности через активное участие в мероприятиях.</a:t>
                      </a: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46644" marR="46644" marT="0" marB="0"/>
                </a:tc>
              </a:tr>
              <a:tr h="93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</a:rPr>
                        <a:t>2.Приобщать  учащихся к поисково-исследовательской деятельности средствами туризма и краеведения.</a:t>
                      </a: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6644" marR="46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</a:rPr>
                        <a:t>2.Активное участие в научно-практических</a:t>
                      </a:r>
                      <a:r>
                        <a:rPr lang="ru-RU" sz="1000">
                          <a:effectLst/>
                        </a:rPr>
                        <a:t>,</a:t>
                      </a:r>
                      <a:r>
                        <a:rPr lang="be-BY" sz="1000">
                          <a:effectLst/>
                        </a:rPr>
                        <a:t> историко-краеведческих конференциях, разработка новых маршрутов</a:t>
                      </a:r>
                      <a:r>
                        <a:rPr lang="ru-RU" sz="1000">
                          <a:effectLst/>
                        </a:rPr>
                        <a:t> походов, экскурсий и экспедиций.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</a:tr>
              <a:tr h="1218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</a:rPr>
                        <a:t> 3.Содействовать формированию гражданских убеждений, ценностных ориентиров, уважительного отношения к историко-культурному </a:t>
                      </a:r>
                      <a:r>
                        <a:rPr lang="ru-RU" sz="1000">
                          <a:effectLst/>
                        </a:rPr>
                        <a:t>и природному </a:t>
                      </a:r>
                      <a:r>
                        <a:rPr lang="be-BY" sz="1000">
                          <a:effectLst/>
                        </a:rPr>
                        <a:t>наследию родного края.</a:t>
                      </a: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6644" marR="46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</a:rPr>
                        <a:t>3. Осознание учащимися сопричастности к историко-культурным корням своего народа, необходимости его сбережения и приумножения</a:t>
                      </a:r>
                      <a:r>
                        <a:rPr lang="ru-RU" sz="1000">
                          <a:effectLst/>
                        </a:rPr>
                        <a:t>, участие в природо-охранной деятельности</a:t>
                      </a:r>
                      <a:r>
                        <a:rPr lang="be-BY" sz="1000">
                          <a:effectLst/>
                        </a:rPr>
                        <a:t>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</a:tr>
              <a:tr h="744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</a:rPr>
                        <a:t>4.Вовле</a:t>
                      </a:r>
                      <a:r>
                        <a:rPr lang="ru-RU" sz="1000" dirty="0" err="1">
                          <a:effectLst/>
                        </a:rPr>
                        <a:t>кать</a:t>
                      </a:r>
                      <a:r>
                        <a:rPr lang="be-BY" sz="1000" dirty="0">
                          <a:effectLst/>
                        </a:rPr>
                        <a:t> учащихся во внеклассную работу объединений </a:t>
                      </a:r>
                      <a:r>
                        <a:rPr lang="ru-RU" sz="1000" dirty="0">
                          <a:effectLst/>
                        </a:rPr>
                        <a:t>по интересам туристско-краеведческой направленности</a:t>
                      </a:r>
                      <a:r>
                        <a:rPr lang="be-BY" sz="10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</a:rPr>
                        <a:t>4. Рост численности  </a:t>
                      </a:r>
                      <a:r>
                        <a:rPr lang="ru-RU" sz="1000" dirty="0">
                          <a:effectLst/>
                        </a:rPr>
                        <a:t>учащихся, </a:t>
                      </a:r>
                      <a:r>
                        <a:rPr lang="be-BY" sz="1000" dirty="0">
                          <a:effectLst/>
                        </a:rPr>
                        <a:t>занимающихся туристско-краеведческой деятельностью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44" marR="466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4617B"/>
                </a:solidFill>
              </a:rPr>
              <a:t>ЗАДАЧИ И ОЖИДАЕМЫЕ РЕЗУЛЬТАТЫ</a:t>
            </a:r>
            <a:r>
              <a:rPr lang="ru-RU" sz="3600" dirty="0">
                <a:solidFill>
                  <a:srgbClr val="04617B"/>
                </a:solidFill>
              </a:rPr>
              <a:t/>
            </a:r>
            <a:br>
              <a:rPr lang="ru-RU" sz="3600" dirty="0">
                <a:solidFill>
                  <a:srgbClr val="04617B"/>
                </a:solidFill>
              </a:rPr>
            </a:br>
            <a:r>
              <a:rPr lang="ru-RU" sz="3600" i="1" dirty="0">
                <a:solidFill>
                  <a:srgbClr val="04617B"/>
                </a:solidFill>
              </a:rPr>
              <a:t>Для </a:t>
            </a:r>
            <a:r>
              <a:rPr lang="ru-RU" sz="3600" i="1" dirty="0" smtClean="0">
                <a:solidFill>
                  <a:srgbClr val="04617B"/>
                </a:solidFill>
              </a:rPr>
              <a:t>педагогов:</a:t>
            </a:r>
            <a:br>
              <a:rPr lang="ru-RU" sz="3600" i="1" dirty="0" smtClean="0">
                <a:solidFill>
                  <a:srgbClr val="04617B"/>
                </a:solidFill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5624944"/>
              </p:ext>
            </p:extLst>
          </p:nvPr>
        </p:nvGraphicFramePr>
        <p:xfrm>
          <a:off x="457200" y="2132856"/>
          <a:ext cx="8075240" cy="2890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052"/>
                <a:gridCol w="4037188"/>
              </a:tblGrid>
              <a:tr h="232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Задачи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Ожидаемый результат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74" marR="46674" marT="0" marB="0"/>
                </a:tc>
              </a:tr>
              <a:tr h="2658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1.Внедрять новые эффективные формы и методы организации туристско-краеведческой деятельности.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2.Совершенствовать умения и навыки работы по организации разнообразных коллективно-творческих мероприятий, конкурсов.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Совершенствовать умения и навыки работать коллективно в проекте и привлекать новых участников проекта.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Совершенствование форм и методов содержания туристско-краеведческой деятельности учащихся.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Создание педагогами методических разработок по гражданско-патриотическому воспитанию, туристско-краеведческой деятельности.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3.Самореализация педагогов как творчески работающих наставников.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74" marR="466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1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СРОКИ РЕАЛИЗАЦИИ ПРОЕКТА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Проект рассчитан </a:t>
            </a:r>
            <a:r>
              <a:rPr lang="ru-RU" sz="3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на 2023 год </a:t>
            </a:r>
            <a:br>
              <a:rPr lang="ru-RU" sz="3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(февраль – декабрь).</a:t>
            </a:r>
            <a:r>
              <a:rPr lang="ru-RU" sz="3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/>
              <a:t>УЧАСТНИКИ ПРОЕКТА</a:t>
            </a:r>
            <a:endParaRPr lang="ru-RU" dirty="0"/>
          </a:p>
          <a:p>
            <a:r>
              <a:rPr lang="ru-RU" i="1" dirty="0"/>
              <a:t>Целевая группа:</a:t>
            </a:r>
            <a:r>
              <a:rPr lang="ru-RU" dirty="0"/>
              <a:t> </a:t>
            </a:r>
            <a:r>
              <a:rPr lang="be-BY" dirty="0"/>
              <a:t>у</a:t>
            </a:r>
            <a:r>
              <a:rPr lang="ru-RU" dirty="0" err="1"/>
              <a:t>чащиеся</a:t>
            </a:r>
            <a:r>
              <a:rPr lang="ru-RU" dirty="0"/>
              <a:t> 5-11 классов МБОУ «СОШ №21 г. Махачкалы п. Сулак», в количестве  386 учащихся.</a:t>
            </a:r>
          </a:p>
          <a:p>
            <a:r>
              <a:rPr lang="ru-RU" i="1" dirty="0"/>
              <a:t>Инициативная группа: </a:t>
            </a:r>
            <a:r>
              <a:rPr lang="ru-RU" dirty="0"/>
              <a:t>администрация школы, педагоги, учащиеся школы. </a:t>
            </a:r>
          </a:p>
          <a:p>
            <a:r>
              <a:rPr lang="ru-RU" i="1" dirty="0"/>
              <a:t>Рабочая группа:</a:t>
            </a:r>
            <a:r>
              <a:rPr lang="ru-RU" dirty="0"/>
              <a:t> администрация школы, педагоги-наставники, классные руководители, учащиеся, родители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Планируемые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Экологические </a:t>
            </a:r>
            <a:r>
              <a:rPr lang="ru-RU" dirty="0"/>
              <a:t>десанты и экскурсии направлены на развитие исследовательских, поисковых умений и навыков у детей, их творческих навыков, что показывает результативность участия в научно-практических конференциях, конкурсах краеведческой направленности разного уровня.</a:t>
            </a:r>
          </a:p>
          <a:p>
            <a:r>
              <a:rPr lang="ru-RU" dirty="0"/>
              <a:t>Участие в коллективных творческих делах направлено на успешную самореализацию и социализацию учащихся. </a:t>
            </a:r>
          </a:p>
          <a:p>
            <a:r>
              <a:rPr lang="ru-RU" dirty="0"/>
              <a:t>Педагоги смогут расширить свои теоретические и практические знания в области туристско-краеведческой работы, освоить новые формы и методы работы с учащимися, раскрыть свои творческие способности. В ходе реализации проекта педагогами будут созданы</a:t>
            </a:r>
            <a:r>
              <a:rPr lang="be-BY" dirty="0"/>
              <a:t> методические разработки по гражданско-патриотическому воспитанию, туристско-краеведческой деятельности.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8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КРАЕВЕДЧЕСКАЯ РАБОТА </a:t>
            </a:r>
            <a:r>
              <a:rPr lang="ru-RU" sz="2800" b="1" dirty="0"/>
              <a:t>В ШКОЛЕ.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РЕСУРСЫ </a:t>
            </a:r>
            <a:r>
              <a:rPr lang="ru-RU" sz="2800" b="1" dirty="0"/>
              <a:t>ГРАЖДАНСКО-ПАТРИОТИЧЕСКОГО ВОСПИТАНИЯ В ШКОЛЕ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73325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be-BY" dirty="0"/>
              <a:t> </a:t>
            </a:r>
            <a:endParaRPr lang="ru-RU" dirty="0"/>
          </a:p>
          <a:p>
            <a:r>
              <a:rPr lang="be-BY" sz="5600" b="1" dirty="0"/>
              <a:t>Ресурсы </a:t>
            </a:r>
            <a:r>
              <a:rPr lang="ru-RU" sz="5600" b="1" dirty="0"/>
              <a:t>туристско-краеведческой работы</a:t>
            </a:r>
            <a:r>
              <a:rPr lang="ru-RU" sz="5600" dirty="0"/>
              <a:t> </a:t>
            </a:r>
            <a:r>
              <a:rPr lang="ru-RU" sz="5600" b="1" dirty="0"/>
              <a:t>в </a:t>
            </a:r>
            <a:r>
              <a:rPr lang="be-BY" sz="5600" b="1" dirty="0" smtClean="0"/>
              <a:t>школе</a:t>
            </a:r>
            <a:endParaRPr lang="ru-RU" sz="5600" dirty="0"/>
          </a:p>
          <a:p>
            <a:r>
              <a:rPr lang="be-BY" sz="5600" b="1" dirty="0"/>
              <a:t>Классные часы </a:t>
            </a:r>
            <a:endParaRPr lang="ru-RU" sz="5600" dirty="0"/>
          </a:p>
          <a:p>
            <a:r>
              <a:rPr lang="be-BY" sz="5600" b="1" dirty="0"/>
              <a:t>Общешкольные мероприятия (КТД, конференции, конкурсы, встречи с известными людьми</a:t>
            </a:r>
            <a:r>
              <a:rPr lang="be-BY" sz="5600" b="1" dirty="0" smtClean="0"/>
              <a:t>)</a:t>
            </a:r>
            <a:endParaRPr lang="ru-RU" sz="5600" dirty="0"/>
          </a:p>
          <a:p>
            <a:r>
              <a:rPr lang="be-BY" sz="5600" b="1" dirty="0"/>
              <a:t>Воспитательный потенциал учебных </a:t>
            </a:r>
            <a:r>
              <a:rPr lang="be-BY" sz="5600" b="1" dirty="0" smtClean="0"/>
              <a:t>предметов</a:t>
            </a:r>
            <a:endParaRPr lang="ru-RU" sz="5600" dirty="0"/>
          </a:p>
          <a:p>
            <a:r>
              <a:rPr lang="be-BY" sz="5600" b="1" dirty="0"/>
              <a:t>Дополнительное образование </a:t>
            </a:r>
            <a:r>
              <a:rPr lang="be-BY" sz="5600" b="1" dirty="0" smtClean="0"/>
              <a:t>школьников</a:t>
            </a:r>
            <a:endParaRPr lang="ru-RU" sz="5600" dirty="0"/>
          </a:p>
          <a:p>
            <a:r>
              <a:rPr lang="be-BY" sz="5600" b="1" dirty="0"/>
              <a:t>Экскурсии в музеи города, выездные </a:t>
            </a:r>
            <a:r>
              <a:rPr lang="be-BY" sz="5600" b="1" dirty="0" smtClean="0"/>
              <a:t>экскурсии</a:t>
            </a:r>
            <a:endParaRPr lang="ru-RU" sz="5600" dirty="0"/>
          </a:p>
          <a:p>
            <a:r>
              <a:rPr lang="be-BY" sz="5600" b="1" dirty="0"/>
              <a:t>Воспитательный потенциал школьной </a:t>
            </a:r>
            <a:r>
              <a:rPr lang="be-BY" sz="5600" b="1" dirty="0" smtClean="0"/>
              <a:t>библиотеки</a:t>
            </a:r>
            <a:endParaRPr lang="ru-RU" sz="5600" dirty="0"/>
          </a:p>
          <a:p>
            <a:r>
              <a:rPr lang="be-BY" sz="5600" b="1" dirty="0"/>
              <a:t>Взаимодействие с другими учреждениями </a:t>
            </a:r>
            <a:r>
              <a:rPr lang="be-BY" sz="5600" b="1" dirty="0" smtClean="0"/>
              <a:t>города</a:t>
            </a:r>
            <a:endParaRPr lang="ru-RU" sz="5600" dirty="0"/>
          </a:p>
          <a:p>
            <a:r>
              <a:rPr lang="be-BY" sz="5600" b="1" dirty="0"/>
              <a:t>Деятельность </a:t>
            </a:r>
            <a:r>
              <a:rPr lang="ru-RU" sz="5600" b="1" dirty="0"/>
              <a:t>краеведческих </a:t>
            </a:r>
            <a:r>
              <a:rPr lang="be-BY" sz="5600" b="1" dirty="0" smtClean="0"/>
              <a:t>отрядов</a:t>
            </a:r>
            <a:endParaRPr lang="ru-RU" sz="5600" dirty="0"/>
          </a:p>
          <a:p>
            <a:r>
              <a:rPr lang="be-BY" sz="5600" b="1" dirty="0"/>
              <a:t>Информационное сопровождение (сайт школы, ученические СМИ информационные стенды</a:t>
            </a:r>
            <a:r>
              <a:rPr lang="be-BY" sz="5600" b="1" dirty="0" smtClean="0"/>
              <a:t>)</a:t>
            </a:r>
            <a:r>
              <a:rPr lang="be-BY" sz="5600" b="1" dirty="0"/>
              <a:t> </a:t>
            </a:r>
            <a:endParaRPr lang="ru-RU" sz="5600" dirty="0"/>
          </a:p>
          <a:p>
            <a:r>
              <a:rPr lang="ru-RU" sz="5600" b="1" dirty="0"/>
              <a:t>Экологические десанты</a:t>
            </a:r>
            <a:endParaRPr lang="ru-RU" sz="5600" dirty="0"/>
          </a:p>
          <a:p>
            <a:pPr marL="0" indent="0">
              <a:buNone/>
            </a:pPr>
            <a:r>
              <a:rPr lang="ru-RU" sz="8000" b="1" dirty="0"/>
              <a:t/>
            </a:r>
            <a:br>
              <a:rPr lang="ru-RU" sz="8000" b="1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0006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571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МУНИЦИПАЛЬНОЕ БЮДЖЕТНОЕ ОБЩЕОБРАЗОВАТЕЛЬНОЕ УЧРЕЖДЕНИЕ  «СРЕДНЯЯ ОБЩЕОБРАЗОВАТЕЛЬНАЯ  ШКОЛА №21»  г. Махачкала п. Сулак   </vt:lpstr>
      <vt:lpstr>Наш Дагестан известен своей древней историей, самобытной культурой, богатым природным миром. Это наследие, которое мы обязаны сохранить и передать нашим детям. Для того, чтобы осознать ценность и значимость этого наследия, дети должны лучше узнать наш край. </vt:lpstr>
      <vt:lpstr>Презентация PowerPoint</vt:lpstr>
      <vt:lpstr>Презентация PowerPoint</vt:lpstr>
      <vt:lpstr>ЗАДАЧИ И ОЖИДАЕМЫЕ РЕЗУЛЬТАТЫ Для учащихся:</vt:lpstr>
      <vt:lpstr>ЗАДАЧИ И ОЖИДАЕМЫЕ РЕЗУЛЬТАТЫ Для педагогов: </vt:lpstr>
      <vt:lpstr>СРОКИ РЕАЛИЗАЦИИ ПРОЕКТА Проект рассчитан на 2023 год  (февраль – декабрь). </vt:lpstr>
      <vt:lpstr>Планируемые результаты: </vt:lpstr>
      <vt:lpstr>КРАЕВЕДЧЕСКАЯ РАБОТА В ШКОЛЕ.  РЕСУРСЫ ГРАЖДАНСКО-ПАТРИОТИЧЕСКОГО ВОСПИТАНИЯ В ШКОЛЕ </vt:lpstr>
      <vt:lpstr>         Внеклассное мероприятие  «Мой Дагестан» (2022 г.) </vt:lpstr>
      <vt:lpstr>Внеклассное мероприятие  «Мой Дагестан»  </vt:lpstr>
      <vt:lpstr>Внеклассное мероприятие  «Мой Дагестан»  </vt:lpstr>
      <vt:lpstr>Внеклассное мероприятие  «Мой Дагестан»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№21»  г. Махачкала п. Сулак</dc:title>
  <dc:creator>1</dc:creator>
  <cp:lastModifiedBy>patimat</cp:lastModifiedBy>
  <cp:revision>21</cp:revision>
  <dcterms:created xsi:type="dcterms:W3CDTF">2023-02-07T13:14:42Z</dcterms:created>
  <dcterms:modified xsi:type="dcterms:W3CDTF">2023-02-11T09:52:01Z</dcterms:modified>
</cp:coreProperties>
</file>